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0D33-E145-AE44-B845-3A6D422BA911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33F5-130B-7D45-AB13-851FA997CDAC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6FF9-A7A1-1E49-B552-C01D56EB6E49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0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bombay.org/?page_id=214" TargetMode="External"/><Relationship Id="rId2" Type="http://schemas.openxmlformats.org/officeDocument/2006/relationships/hyperlink" Target="http://www.ieeebombay.org/?page_id=21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eeebombay.org/?page_id=218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0" y="3157538"/>
            <a:ext cx="7908925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IEEE BOMBAY SECTION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450850" y="4165600"/>
            <a:ext cx="7908925" cy="430213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Verdana" charset="0"/>
              <a:cs typeface="Verdana" charset="0"/>
            </a:endParaRP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2913" y="4887913"/>
            <a:ext cx="7916862" cy="377825"/>
          </a:xfrm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New Regional Committee Formation</a:t>
            </a:r>
          </a:p>
          <a:p>
            <a:pPr marL="822960" lvl="1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Nagpur</a:t>
            </a:r>
          </a:p>
          <a:p>
            <a:pPr marL="822960" lvl="1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Gwalior</a:t>
            </a:r>
          </a:p>
          <a:p>
            <a:pPr marL="822960" lvl="1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Chhattisgarh</a:t>
            </a:r>
          </a:p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New Bombay Section Website</a:t>
            </a:r>
          </a:p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New Bombay Section Logo</a:t>
            </a:r>
          </a:p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Senior Member Drive - increase of 50%</a:t>
            </a:r>
          </a:p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Institution of Section Awards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5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Association Partnerships/Collaboration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65760" lvl="0" indent="-256032">
              <a:lnSpc>
                <a:spcPct val="2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Indo German Chamber of Commerce (IGCC)</a:t>
            </a:r>
          </a:p>
          <a:p>
            <a:pPr marL="365760" lvl="0" indent="-256032">
              <a:lnSpc>
                <a:spcPct val="2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Bombay Chamber of Commerce &amp; Industry (BCCI)</a:t>
            </a:r>
          </a:p>
          <a:p>
            <a:pPr marL="365760" lvl="0" indent="-256032">
              <a:lnSpc>
                <a:spcPct val="2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Project Management  Institute (PMI)</a:t>
            </a:r>
            <a:endParaRPr lang="gn-PY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27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Activities-Highlights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645919"/>
            <a:ext cx="8326438" cy="4580709"/>
          </a:xfrm>
        </p:spPr>
        <p:txBody>
          <a:bodyPr/>
          <a:lstStyle/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First Student National Conference</a:t>
            </a:r>
          </a:p>
          <a:p>
            <a:pPr marL="822960" lvl="1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(K Shankar Student National Conference)</a:t>
            </a:r>
          </a:p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Formation of Bombay Section Student Network </a:t>
            </a:r>
          </a:p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Regional Branch Counselor Meets </a:t>
            </a:r>
          </a:p>
          <a:p>
            <a:pPr marL="822960" lvl="1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Mumbai</a:t>
            </a:r>
          </a:p>
          <a:p>
            <a:pPr marL="822960" lvl="1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Bhilai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822960" lvl="1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Nagpur</a:t>
            </a:r>
          </a:p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20 New Bombay Section Student branches</a:t>
            </a:r>
          </a:p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International University Fair</a:t>
            </a:r>
            <a:endParaRPr lang="gn-PY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6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SKEP lecture series</a:t>
            </a:r>
          </a:p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Working models of JC Bose's original experiment and Raman Amplifier</a:t>
            </a:r>
          </a:p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‘SIGHT’ Chapter in IEEE Bombay Section</a:t>
            </a:r>
          </a:p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Formation of Microwave Theory &amp; Techniques Society  Chapter</a:t>
            </a:r>
            <a:endParaRPr lang="gn-PY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27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Conference on Renewable Energy and Energy Efficiency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Paving the Path to Profitability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12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6DAE9-6A84-0344-9053-E91F7D90A8B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9C7845-938E-F041-B678-DD441B82590C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3"/>
            <a:ext cx="9144000" cy="685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242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Outreach Program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7D92-4EE5-D84B-8588-0915E76106A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7FC9763-D404-384A-9DA8-EBE8F93C6C45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51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B0459-26FD-7248-9C09-9BAEF817454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0F228E-2E55-C44F-B54C-1D560573A093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72"/>
            <a:ext cx="9143999" cy="686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70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Conference on Internal Security: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Technologies to Pre-empt and Protect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7FC9763-D404-384A-9DA8-EBE8F93C6C45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5F07D92-4EE5-D84B-8588-0915E76106A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07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6DAE9-6A84-0344-9053-E91F7D90A8B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9C7845-938E-F041-B678-DD441B82590C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0"/>
            <a:ext cx="9141696" cy="685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33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History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1976, the Bombay Section was formed with a Territory of Maharashtra, Goa, Gujarat (which later separated to form a Section itself on </a:t>
            </a: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baseline="30000" dirty="0"/>
              <a:t> </a:t>
            </a:r>
            <a:r>
              <a:rPr lang="en-US" dirty="0"/>
              <a:t>August 1990), Madhya Pradesh (now includes newly formed </a:t>
            </a:r>
            <a:r>
              <a:rPr lang="en-US" dirty="0" err="1"/>
              <a:t>Chhatisgarh</a:t>
            </a:r>
            <a:r>
              <a:rPr lang="en-US" dirty="0"/>
              <a:t>) and Diu &amp; Daman UT (Except Pune Metropolitan City which is separate Section from </a:t>
            </a:r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baseline="30000" dirty="0"/>
              <a:t> </a:t>
            </a:r>
            <a:r>
              <a:rPr lang="en-US" dirty="0"/>
              <a:t>June 2010) , closely followed by </a:t>
            </a:r>
            <a:r>
              <a:rPr lang="en-US" dirty="0" err="1"/>
              <a:t>Banglore</a:t>
            </a:r>
            <a:r>
              <a:rPr lang="en-US" dirty="0"/>
              <a:t> &amp; Delhi.</a:t>
            </a:r>
            <a:endParaRPr lang="en-US" dirty="0">
              <a:latin typeface="Verdana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Regional Committees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5F07D92-4EE5-D84B-8588-0915E76106A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7FC9763-D404-384A-9DA8-EBE8F93C6C45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pic>
        <p:nvPicPr>
          <p:cNvPr id="6" name="Picture 10" descr="\\dc\Steffie\IEEE\temp-photos\Bhilai\DSC_054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200" y="1972225"/>
            <a:ext cx="4571999" cy="3725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7634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Initiating </a:t>
            </a:r>
            <a:r>
              <a:rPr lang="en-US" dirty="0" err="1" smtClean="0"/>
              <a:t>Chattisgarh</a:t>
            </a:r>
            <a:r>
              <a:rPr lang="en-US" dirty="0" smtClean="0"/>
              <a:t> Regional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34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B0459-26FD-7248-9C09-9BAEF817454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0F228E-2E55-C44F-B54C-1D560573A093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53"/>
            <a:ext cx="9143999" cy="692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683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IEEE Bombay Section Website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5F07D92-4EE5-D84B-8588-0915E76106A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7FC9763-D404-384A-9DA8-EBE8F93C6C45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pic>
        <p:nvPicPr>
          <p:cNvPr id="7" name="Picture 2" descr="C:\Documents and Settings\s.chettiar\Desktop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1458068"/>
            <a:ext cx="8325803" cy="4469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6484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Membership Drive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B186-ED04-5C4C-B3C5-0B410677D56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E3A34E-7437-5749-9FCE-42C559E70E96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752600"/>
            <a:ext cx="718553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373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 of Section Awards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B186-ED04-5C4C-B3C5-0B410677D56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E3A34E-7437-5749-9FCE-42C559E70E96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1429" y="1619033"/>
            <a:ext cx="6480583" cy="409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7542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Time partnership with IGCC and BCCI for events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B186-ED04-5C4C-B3C5-0B410677D56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E3A34E-7437-5749-9FCE-42C559E70E96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pic>
        <p:nvPicPr>
          <p:cNvPr id="5" name="Picture 3" descr="\\dc\Steffie\IEEE\IEEE-Photos\Renewable Energy\IEEE Bombay Section - Renewable Energy Conference\DSC_5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1545" y="2061029"/>
            <a:ext cx="5606569" cy="3596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408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Shankar Student National Conference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B186-ED04-5C4C-B3C5-0B410677D56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E3A34E-7437-5749-9FCE-42C559E70E96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766"/>
            <a:ext cx="9144000" cy="558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143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Bombay Section Student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B186-ED04-5C4C-B3C5-0B410677D56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E3A34E-7437-5749-9FCE-42C559E70E96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pic>
        <p:nvPicPr>
          <p:cNvPr id="5" name="Picture 3" descr="C:\Documents and Settings\s.chettiar\Desktop\IMG_20130706_18504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5314"/>
            <a:ext cx="9144000" cy="5522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8579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Branch Counselor Meet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B186-ED04-5C4C-B3C5-0B410677D56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E3A34E-7437-5749-9FCE-42C559E70E96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4"/>
            <a:ext cx="9144000" cy="582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91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6/22/2014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Chapters 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AP/ED Chapters</a:t>
            </a:r>
          </a:p>
          <a:p>
            <a:r>
              <a:rPr lang="en-US" dirty="0" smtClean="0">
                <a:latin typeface="Verdana" charset="0"/>
              </a:rPr>
              <a:t>Communication Society Chapter</a:t>
            </a:r>
          </a:p>
          <a:p>
            <a:r>
              <a:rPr lang="en-US" dirty="0" smtClean="0">
                <a:latin typeface="Verdana" charset="0"/>
              </a:rPr>
              <a:t>Computer Society Chapter</a:t>
            </a:r>
          </a:p>
          <a:p>
            <a:r>
              <a:rPr lang="en-US" dirty="0" smtClean="0">
                <a:latin typeface="Verdana" charset="0"/>
              </a:rPr>
              <a:t>Instrumentation and Measurement Society Chapter</a:t>
            </a:r>
          </a:p>
          <a:p>
            <a:r>
              <a:rPr lang="en-US" dirty="0" smtClean="0">
                <a:latin typeface="Verdana" charset="0"/>
              </a:rPr>
              <a:t>Microwave Theory and Techniques Society (MTT-S) Chapter</a:t>
            </a:r>
          </a:p>
          <a:p>
            <a:r>
              <a:rPr lang="en-US" dirty="0" smtClean="0">
                <a:latin typeface="Verdana" charset="0"/>
              </a:rPr>
              <a:t>Power Engineering/Industry Application Society Joint Chapter</a:t>
            </a:r>
          </a:p>
          <a:p>
            <a:endParaRPr lang="en-US" dirty="0"/>
          </a:p>
          <a:p>
            <a:pPr lvl="1"/>
            <a:r>
              <a:rPr lang="en-US" dirty="0">
                <a:hlinkClick r:id="rId2"/>
              </a:rPr>
              <a:t>“Life Member (LM) Chapter of Bombay Section”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Microwave Theory and Techniques Society (MTT-S) Chapter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Power Engineering/Industry Applications Society Joint </a:t>
            </a:r>
            <a:r>
              <a:rPr lang="en-US" dirty="0" smtClean="0">
                <a:hlinkClick r:id="rId4"/>
              </a:rPr>
              <a:t>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28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20 New Student Branches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B186-ED04-5C4C-B3C5-0B410677D56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E3A34E-7437-5749-9FCE-42C559E70E96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78857"/>
            <a:ext cx="9144000" cy="541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253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University Fair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B186-ED04-5C4C-B3C5-0B410677D56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E3A34E-7437-5749-9FCE-42C559E70E96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85888"/>
            <a:ext cx="9143999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463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Skep Lecture Series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B186-ED04-5C4C-B3C5-0B410677D56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E3A34E-7437-5749-9FCE-42C559E70E96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pic>
        <p:nvPicPr>
          <p:cNvPr id="5" name="Picture 5" descr="\\dc\Steffie\IEEE\Students\K Shankar\DSC_0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499" y="1683657"/>
            <a:ext cx="8351157" cy="4313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0043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MTTS Chapter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B186-ED04-5C4C-B3C5-0B410677D56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E3A34E-7437-5749-9FCE-42C559E70E96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pic>
        <p:nvPicPr>
          <p:cNvPr id="5" name="Picture 2" descr="E:\Photo\Photo\Photo9\IEEE\MTTS-Inaugural\DSC01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314" y="1387929"/>
            <a:ext cx="3556000" cy="2428992"/>
          </a:xfrm>
          <a:prstGeom prst="rect">
            <a:avLst/>
          </a:prstGeom>
          <a:noFill/>
        </p:spPr>
      </p:pic>
      <p:pic>
        <p:nvPicPr>
          <p:cNvPr id="6" name="Picture 5" descr="E:\Photo\Photo\Photo9\IEEE\MTTS-Inaugural\DSC01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00" y="1387929"/>
            <a:ext cx="3454400" cy="2428992"/>
          </a:xfrm>
          <a:prstGeom prst="rect">
            <a:avLst/>
          </a:prstGeom>
          <a:noFill/>
        </p:spPr>
      </p:pic>
      <p:pic>
        <p:nvPicPr>
          <p:cNvPr id="7" name="Picture 4" descr="E:\Photo\Photo\Photo9\IEEE\MTTS-Inaugural\DSC01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314" y="3978729"/>
            <a:ext cx="3556000" cy="2667000"/>
          </a:xfrm>
          <a:prstGeom prst="rect">
            <a:avLst/>
          </a:prstGeom>
          <a:noFill/>
        </p:spPr>
      </p:pic>
      <p:pic>
        <p:nvPicPr>
          <p:cNvPr id="8" name="Picture 3" descr="E:\Photo\Photo\Photo9\IEEE\MTTS-Inaugural\DSC014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0800" y="4038600"/>
            <a:ext cx="35560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783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Indicon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B186-ED04-5C4C-B3C5-0B410677D56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E3A34E-7437-5749-9FCE-42C559E70E96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" y="1211262"/>
            <a:ext cx="9118853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3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B186-ED04-5C4C-B3C5-0B410677D56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E3A34E-7437-5749-9FCE-42C559E70E96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2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Signal Processing Society (SMCS) Chapter</a:t>
            </a:r>
          </a:p>
          <a:p>
            <a:r>
              <a:rPr lang="en-US" dirty="0" smtClean="0"/>
              <a:t>Technical Management Council Chapter</a:t>
            </a:r>
          </a:p>
          <a:p>
            <a:r>
              <a:rPr lang="en-US" dirty="0" smtClean="0"/>
              <a:t>LM Affinity Group</a:t>
            </a:r>
            <a:endParaRPr lang="en-US" dirty="0"/>
          </a:p>
          <a:p>
            <a:r>
              <a:rPr lang="en-US" dirty="0" smtClean="0"/>
              <a:t>GOLD Affinity Group</a:t>
            </a:r>
          </a:p>
          <a:p>
            <a:r>
              <a:rPr lang="en-US" dirty="0" smtClean="0"/>
              <a:t>WIE Affinity Group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2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Committee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2" y="1480458"/>
            <a:ext cx="8769157" cy="524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04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Committee </a:t>
            </a:r>
            <a:r>
              <a:rPr lang="en-US" dirty="0" smtClean="0"/>
              <a:t>2014n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83657"/>
            <a:ext cx="8326438" cy="420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79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 Sub-Section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The MP Subsection was formed in the year 2001 under the able guidance of the Dr. Mrs. S. </a:t>
            </a:r>
            <a:r>
              <a:rPr lang="en-US" dirty="0" err="1"/>
              <a:t>Kher</a:t>
            </a:r>
            <a:r>
              <a:rPr lang="en-US" dirty="0"/>
              <a:t> of Indore. Currently, being Chaired by Dr. DK Mishra.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0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BOMBAY SECTION-2013/14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0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65760" lvl="0" indent="-256032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Renewable Energy and Energy Efficiency – May 2013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Paving the Path to Profitability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</a:b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365760" lvl="0" indent="-256032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Industry Outreach Program – Aug 2013</a:t>
            </a:r>
          </a:p>
          <a:p>
            <a:pPr marL="365760" lvl="0" indent="-256032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365760" lvl="0" indent="-256032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Internal Security - Oct 2013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Technologies to Pre-empt and Protect</a:t>
            </a:r>
          </a:p>
          <a:p>
            <a:pPr marL="365760" lvl="0" indent="-256032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365760" lvl="0" indent="-256032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R10 South Asia Conference Leadership Program - Dec 2013</a:t>
            </a:r>
          </a:p>
          <a:p>
            <a:pPr marL="365760" lvl="0" indent="-256032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365760" lvl="0" indent="-256032" defTabSz="9144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INDICON 2013 – Dec 2013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[with large Exhibition (Industry / Academia participation)]</a:t>
            </a:r>
            <a:endParaRPr lang="gn-PY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6/22/2014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91927"/>
      </p:ext>
    </p:extLst>
  </p:cSld>
  <p:clrMapOvr>
    <a:masterClrMapping/>
  </p:clrMapOvr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569</TotalTime>
  <Words>403</Words>
  <Application>Microsoft Office PowerPoint</Application>
  <PresentationFormat>On-screen Show (4:3)</PresentationFormat>
  <Paragraphs>152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ieee_presentation_template_tagline</vt:lpstr>
      <vt:lpstr>IEEE BOMBAY SECTION</vt:lpstr>
      <vt:lpstr>History</vt:lpstr>
      <vt:lpstr>Chapters </vt:lpstr>
      <vt:lpstr>Chapters</vt:lpstr>
      <vt:lpstr>Executive Committee 2014</vt:lpstr>
      <vt:lpstr>Executive Committee 2014n</vt:lpstr>
      <vt:lpstr>MP Sub-Section</vt:lpstr>
      <vt:lpstr>IEEE BOMBAY SECTION-2013/14</vt:lpstr>
      <vt:lpstr>Conferences</vt:lpstr>
      <vt:lpstr>Section Highlights</vt:lpstr>
      <vt:lpstr>Industry Association Partnerships/Collaboration</vt:lpstr>
      <vt:lpstr>Student Activities-Highlights</vt:lpstr>
      <vt:lpstr>Others</vt:lpstr>
      <vt:lpstr>Conference on Renewable Energy and Energy Efficiency</vt:lpstr>
      <vt:lpstr>PowerPoint Presentation</vt:lpstr>
      <vt:lpstr>Industry Outreach Program</vt:lpstr>
      <vt:lpstr>PowerPoint Presentation</vt:lpstr>
      <vt:lpstr>Conference on Internal Security:</vt:lpstr>
      <vt:lpstr>PowerPoint Presentation</vt:lpstr>
      <vt:lpstr>Formation of Regional Committees</vt:lpstr>
      <vt:lpstr>Initiating Chattisgarh Regional Activities</vt:lpstr>
      <vt:lpstr>PowerPoint Presentation</vt:lpstr>
      <vt:lpstr>New IEEE Bombay Section Website</vt:lpstr>
      <vt:lpstr>Senior Membership Drive</vt:lpstr>
      <vt:lpstr>Institution of Section Awards</vt:lpstr>
      <vt:lpstr>1st Time partnership with IGCC and BCCI for events</vt:lpstr>
      <vt:lpstr>K Shankar Student National Conference</vt:lpstr>
      <vt:lpstr>Formation of Bombay Section Student Network</vt:lpstr>
      <vt:lpstr>Regional Branch Counselor Meet</vt:lpstr>
      <vt:lpstr>Formation of 20 New Student Branches</vt:lpstr>
      <vt:lpstr>International University Fair</vt:lpstr>
      <vt:lpstr>Skep Lecture Series</vt:lpstr>
      <vt:lpstr>Formation of MTTS Chapter</vt:lpstr>
      <vt:lpstr>Indicon 2013</vt:lpstr>
      <vt:lpstr>Thank You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Ankit</cp:lastModifiedBy>
  <cp:revision>92</cp:revision>
  <dcterms:created xsi:type="dcterms:W3CDTF">2012-11-14T18:53:32Z</dcterms:created>
  <dcterms:modified xsi:type="dcterms:W3CDTF">2014-06-22T11:01:52Z</dcterms:modified>
</cp:coreProperties>
</file>